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7" r:id="rId6"/>
    <p:sldId id="265" r:id="rId7"/>
    <p:sldId id="266" r:id="rId8"/>
    <p:sldId id="268" r:id="rId9"/>
    <p:sldId id="270" r:id="rId10"/>
    <p:sldId id="269" r:id="rId11"/>
    <p:sldId id="330" r:id="rId12"/>
    <p:sldId id="470" r:id="rId13"/>
    <p:sldId id="471" r:id="rId14"/>
    <p:sldId id="487" r:id="rId15"/>
    <p:sldId id="271" r:id="rId16"/>
    <p:sldId id="472" r:id="rId17"/>
    <p:sldId id="473" r:id="rId18"/>
    <p:sldId id="475" r:id="rId19"/>
    <p:sldId id="474" r:id="rId20"/>
    <p:sldId id="476" r:id="rId21"/>
    <p:sldId id="478" r:id="rId22"/>
    <p:sldId id="477" r:id="rId23"/>
    <p:sldId id="479" r:id="rId24"/>
    <p:sldId id="480" r:id="rId25"/>
    <p:sldId id="481" r:id="rId26"/>
    <p:sldId id="257" r:id="rId27"/>
    <p:sldId id="260" r:id="rId28"/>
    <p:sldId id="258" r:id="rId29"/>
    <p:sldId id="259" r:id="rId30"/>
    <p:sldId id="482" r:id="rId31"/>
    <p:sldId id="483" r:id="rId32"/>
    <p:sldId id="484" r:id="rId33"/>
    <p:sldId id="485" r:id="rId34"/>
    <p:sldId id="4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0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9DC92-9BDE-4460-A33A-8DC637E67140}" type="doc">
      <dgm:prSet loTypeId="urn:microsoft.com/office/officeart/2005/8/layout/chevron2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503B0C4-EF74-41F8-85E0-56FEE544F9EF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2018</a:t>
          </a:r>
        </a:p>
      </dgm:t>
    </dgm:pt>
    <dgm:pt modelId="{B20DF993-31EB-421C-8C7B-3D843D0C6CA6}" type="parTrans" cxnId="{3D949C06-7BF1-4CFC-A497-A9709FF81586}">
      <dgm:prSet/>
      <dgm:spPr/>
      <dgm:t>
        <a:bodyPr/>
        <a:lstStyle/>
        <a:p>
          <a:endParaRPr lang="ru-RU"/>
        </a:p>
      </dgm:t>
    </dgm:pt>
    <dgm:pt modelId="{658114FB-0A83-475D-A477-E2A8C499A14F}" type="sibTrans" cxnId="{3D949C06-7BF1-4CFC-A497-A9709FF81586}">
      <dgm:prSet/>
      <dgm:spPr/>
      <dgm:t>
        <a:bodyPr/>
        <a:lstStyle/>
        <a:p>
          <a:endParaRPr lang="ru-RU"/>
        </a:p>
      </dgm:t>
    </dgm:pt>
    <dgm:pt modelId="{2BEA2CFC-A009-43C5-B01A-47426B4A9817}">
      <dgm:prSet phldrT="[Текст]"/>
      <dgm:spPr/>
      <dgm:t>
        <a:bodyPr/>
        <a:lstStyle/>
        <a:p>
          <a:r>
            <a:rPr lang="ru-RU" b="1" dirty="0"/>
            <a:t>«Космический тайны»</a:t>
          </a:r>
        </a:p>
      </dgm:t>
    </dgm:pt>
    <dgm:pt modelId="{369A0079-D64F-4CB2-ABE1-BD7C5A3EA2B4}" type="parTrans" cxnId="{041C5F8C-B226-4407-B295-F3776ED8EF8E}">
      <dgm:prSet/>
      <dgm:spPr/>
      <dgm:t>
        <a:bodyPr/>
        <a:lstStyle/>
        <a:p>
          <a:endParaRPr lang="ru-RU"/>
        </a:p>
      </dgm:t>
    </dgm:pt>
    <dgm:pt modelId="{01ACE016-26CE-4A8F-90ED-D2D0DB3C07FE}" type="sibTrans" cxnId="{041C5F8C-B226-4407-B295-F3776ED8EF8E}">
      <dgm:prSet/>
      <dgm:spPr/>
      <dgm:t>
        <a:bodyPr/>
        <a:lstStyle/>
        <a:p>
          <a:endParaRPr lang="ru-RU"/>
        </a:p>
      </dgm:t>
    </dgm:pt>
    <dgm:pt modelId="{7A286BB4-7783-49E7-B9CA-49BE0FB5B188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2019</a:t>
          </a:r>
        </a:p>
      </dgm:t>
    </dgm:pt>
    <dgm:pt modelId="{CCBFF5C0-40E0-4AE7-A3DB-AAED405CA0EF}" type="parTrans" cxnId="{AB064653-13FD-48EE-B7C1-23986E1BF44C}">
      <dgm:prSet/>
      <dgm:spPr/>
      <dgm:t>
        <a:bodyPr/>
        <a:lstStyle/>
        <a:p>
          <a:endParaRPr lang="ru-RU"/>
        </a:p>
      </dgm:t>
    </dgm:pt>
    <dgm:pt modelId="{5D33D48D-80BF-4D95-A556-05F417701332}" type="sibTrans" cxnId="{AB064653-13FD-48EE-B7C1-23986E1BF44C}">
      <dgm:prSet/>
      <dgm:spPr/>
      <dgm:t>
        <a:bodyPr/>
        <a:lstStyle/>
        <a:p>
          <a:endParaRPr lang="ru-RU"/>
        </a:p>
      </dgm:t>
    </dgm:pt>
    <dgm:pt modelId="{4163245E-C41C-416C-B5D9-94F86A6457A6}">
      <dgm:prSet phldrT="[Текст]"/>
      <dgm:spPr/>
      <dgm:t>
        <a:bodyPr/>
        <a:lstStyle/>
        <a:p>
          <a:r>
            <a:rPr lang="ru-RU" b="1" dirty="0"/>
            <a:t>«</a:t>
          </a:r>
          <a:r>
            <a:rPr lang="ru-RU" b="1" i="0" dirty="0"/>
            <a:t>Исследования ведут малыши</a:t>
          </a:r>
          <a:r>
            <a:rPr lang="ru-RU" b="0" i="0" dirty="0"/>
            <a:t>. </a:t>
          </a:r>
          <a:r>
            <a:rPr lang="ru-RU" b="1" dirty="0"/>
            <a:t>Мир игрушек»</a:t>
          </a:r>
        </a:p>
      </dgm:t>
    </dgm:pt>
    <dgm:pt modelId="{53D09FB8-FED1-42F9-9BCF-CDE6C75B1588}" type="parTrans" cxnId="{C7DA4A10-EB8F-4D90-9AA0-472D28DB72B7}">
      <dgm:prSet/>
      <dgm:spPr/>
      <dgm:t>
        <a:bodyPr/>
        <a:lstStyle/>
        <a:p>
          <a:endParaRPr lang="ru-RU"/>
        </a:p>
      </dgm:t>
    </dgm:pt>
    <dgm:pt modelId="{25D22401-A4C6-4195-9571-9FC2208A6CEF}" type="sibTrans" cxnId="{C7DA4A10-EB8F-4D90-9AA0-472D28DB72B7}">
      <dgm:prSet/>
      <dgm:spPr/>
      <dgm:t>
        <a:bodyPr/>
        <a:lstStyle/>
        <a:p>
          <a:endParaRPr lang="ru-RU"/>
        </a:p>
      </dgm:t>
    </dgm:pt>
    <dgm:pt modelId="{C39F8177-84F7-449D-B02E-1A0E749446CE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2020</a:t>
          </a:r>
        </a:p>
      </dgm:t>
    </dgm:pt>
    <dgm:pt modelId="{56E31439-5F5B-409A-8FCE-E881ADF96A70}" type="parTrans" cxnId="{9D257EE8-73D8-4E7B-9753-54663C0A4942}">
      <dgm:prSet/>
      <dgm:spPr/>
      <dgm:t>
        <a:bodyPr/>
        <a:lstStyle/>
        <a:p>
          <a:endParaRPr lang="ru-RU"/>
        </a:p>
      </dgm:t>
    </dgm:pt>
    <dgm:pt modelId="{97DFB171-00DD-4D0C-B099-1CC4AF0DE3D8}" type="sibTrans" cxnId="{9D257EE8-73D8-4E7B-9753-54663C0A4942}">
      <dgm:prSet/>
      <dgm:spPr/>
      <dgm:t>
        <a:bodyPr/>
        <a:lstStyle/>
        <a:p>
          <a:endParaRPr lang="ru-RU"/>
        </a:p>
      </dgm:t>
    </dgm:pt>
    <dgm:pt modelId="{46E03BF3-BB2E-4E13-AB18-F7FCCA2F5CB2}">
      <dgm:prSet phldrT="[Текст]"/>
      <dgm:spPr/>
      <dgm:t>
        <a:bodyPr/>
        <a:lstStyle/>
        <a:p>
          <a:r>
            <a:rPr lang="ru-RU" b="1" dirty="0"/>
            <a:t>«Музыкальные инструменты»</a:t>
          </a:r>
        </a:p>
      </dgm:t>
    </dgm:pt>
    <dgm:pt modelId="{474BBB11-0C09-445A-829F-0911A3432A5D}" type="parTrans" cxnId="{1B36B11C-8814-4AD9-9850-A6E3113525EE}">
      <dgm:prSet/>
      <dgm:spPr/>
      <dgm:t>
        <a:bodyPr/>
        <a:lstStyle/>
        <a:p>
          <a:endParaRPr lang="ru-RU"/>
        </a:p>
      </dgm:t>
    </dgm:pt>
    <dgm:pt modelId="{5FDAE111-6DD7-4205-A6E0-E93809B0E8F7}" type="sibTrans" cxnId="{1B36B11C-8814-4AD9-9850-A6E3113525EE}">
      <dgm:prSet/>
      <dgm:spPr/>
      <dgm:t>
        <a:bodyPr/>
        <a:lstStyle/>
        <a:p>
          <a:endParaRPr lang="ru-RU"/>
        </a:p>
      </dgm:t>
    </dgm:pt>
    <dgm:pt modelId="{491B1164-2DD6-477D-9BFE-3FCF92FCBE74}" type="pres">
      <dgm:prSet presAssocID="{EE19DC92-9BDE-4460-A33A-8DC637E67140}" presName="linearFlow" presStyleCnt="0">
        <dgm:presLayoutVars>
          <dgm:dir/>
          <dgm:animLvl val="lvl"/>
          <dgm:resizeHandles val="exact"/>
        </dgm:presLayoutVars>
      </dgm:prSet>
      <dgm:spPr/>
    </dgm:pt>
    <dgm:pt modelId="{6CBC9866-5045-4DF3-9F4D-9678187B6B1E}" type="pres">
      <dgm:prSet presAssocID="{6503B0C4-EF74-41F8-85E0-56FEE544F9EF}" presName="composite" presStyleCnt="0"/>
      <dgm:spPr/>
    </dgm:pt>
    <dgm:pt modelId="{9D92B802-F825-4274-AB9D-4AF933FF9C82}" type="pres">
      <dgm:prSet presAssocID="{6503B0C4-EF74-41F8-85E0-56FEE544F9E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A09C887-2E90-4836-8215-7CCD7C6E4684}" type="pres">
      <dgm:prSet presAssocID="{6503B0C4-EF74-41F8-85E0-56FEE544F9EF}" presName="descendantText" presStyleLbl="alignAcc1" presStyleIdx="0" presStyleCnt="3">
        <dgm:presLayoutVars>
          <dgm:bulletEnabled val="1"/>
        </dgm:presLayoutVars>
      </dgm:prSet>
      <dgm:spPr/>
    </dgm:pt>
    <dgm:pt modelId="{8C07A0F2-8F44-4A7D-9D96-ED43540D59D8}" type="pres">
      <dgm:prSet presAssocID="{658114FB-0A83-475D-A477-E2A8C499A14F}" presName="sp" presStyleCnt="0"/>
      <dgm:spPr/>
    </dgm:pt>
    <dgm:pt modelId="{F4B78994-97B3-452E-955A-D7FD95901C6E}" type="pres">
      <dgm:prSet presAssocID="{7A286BB4-7783-49E7-B9CA-49BE0FB5B188}" presName="composite" presStyleCnt="0"/>
      <dgm:spPr/>
    </dgm:pt>
    <dgm:pt modelId="{4D609E75-FC57-4D0A-B957-31740A6398AB}" type="pres">
      <dgm:prSet presAssocID="{7A286BB4-7783-49E7-B9CA-49BE0FB5B18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710F45-21F3-48D3-B069-D42E9144348C}" type="pres">
      <dgm:prSet presAssocID="{7A286BB4-7783-49E7-B9CA-49BE0FB5B188}" presName="descendantText" presStyleLbl="alignAcc1" presStyleIdx="1" presStyleCnt="3">
        <dgm:presLayoutVars>
          <dgm:bulletEnabled val="1"/>
        </dgm:presLayoutVars>
      </dgm:prSet>
      <dgm:spPr/>
    </dgm:pt>
    <dgm:pt modelId="{6D377727-8A06-4C93-BA7B-185CDCCCDF88}" type="pres">
      <dgm:prSet presAssocID="{5D33D48D-80BF-4D95-A556-05F417701332}" presName="sp" presStyleCnt="0"/>
      <dgm:spPr/>
    </dgm:pt>
    <dgm:pt modelId="{239A44AE-3989-4B5D-B2AC-0C72CC2AC3A4}" type="pres">
      <dgm:prSet presAssocID="{C39F8177-84F7-449D-B02E-1A0E749446CE}" presName="composite" presStyleCnt="0"/>
      <dgm:spPr/>
    </dgm:pt>
    <dgm:pt modelId="{6A6440E3-3CFB-40D0-A7B8-9512776B9226}" type="pres">
      <dgm:prSet presAssocID="{C39F8177-84F7-449D-B02E-1A0E749446C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D7FF19F-4BA1-45C0-9D4F-D9BF23807A5B}" type="pres">
      <dgm:prSet presAssocID="{C39F8177-84F7-449D-B02E-1A0E749446C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8D06D05-5CCD-4133-ABAD-B8B35AE66A6E}" type="presOf" srcId="{4163245E-C41C-416C-B5D9-94F86A6457A6}" destId="{1D710F45-21F3-48D3-B069-D42E9144348C}" srcOrd="0" destOrd="0" presId="urn:microsoft.com/office/officeart/2005/8/layout/chevron2"/>
    <dgm:cxn modelId="{3D949C06-7BF1-4CFC-A497-A9709FF81586}" srcId="{EE19DC92-9BDE-4460-A33A-8DC637E67140}" destId="{6503B0C4-EF74-41F8-85E0-56FEE544F9EF}" srcOrd="0" destOrd="0" parTransId="{B20DF993-31EB-421C-8C7B-3D843D0C6CA6}" sibTransId="{658114FB-0A83-475D-A477-E2A8C499A14F}"/>
    <dgm:cxn modelId="{C7DA4A10-EB8F-4D90-9AA0-472D28DB72B7}" srcId="{7A286BB4-7783-49E7-B9CA-49BE0FB5B188}" destId="{4163245E-C41C-416C-B5D9-94F86A6457A6}" srcOrd="0" destOrd="0" parTransId="{53D09FB8-FED1-42F9-9BCF-CDE6C75B1588}" sibTransId="{25D22401-A4C6-4195-9571-9FC2208A6CEF}"/>
    <dgm:cxn modelId="{1B36B11C-8814-4AD9-9850-A6E3113525EE}" srcId="{C39F8177-84F7-449D-B02E-1A0E749446CE}" destId="{46E03BF3-BB2E-4E13-AB18-F7FCCA2F5CB2}" srcOrd="0" destOrd="0" parTransId="{474BBB11-0C09-445A-829F-0911A3432A5D}" sibTransId="{5FDAE111-6DD7-4205-A6E0-E93809B0E8F7}"/>
    <dgm:cxn modelId="{0DD71E38-A377-4272-B24E-CDA1BC7BD9DA}" type="presOf" srcId="{6503B0C4-EF74-41F8-85E0-56FEE544F9EF}" destId="{9D92B802-F825-4274-AB9D-4AF933FF9C82}" srcOrd="0" destOrd="0" presId="urn:microsoft.com/office/officeart/2005/8/layout/chevron2"/>
    <dgm:cxn modelId="{91DB6838-CA07-4A9B-9D8F-4E27E46D521D}" type="presOf" srcId="{EE19DC92-9BDE-4460-A33A-8DC637E67140}" destId="{491B1164-2DD6-477D-9BFE-3FCF92FCBE74}" srcOrd="0" destOrd="0" presId="urn:microsoft.com/office/officeart/2005/8/layout/chevron2"/>
    <dgm:cxn modelId="{DAE1A45B-8FE7-43A5-AC6D-AAC835F1A441}" type="presOf" srcId="{46E03BF3-BB2E-4E13-AB18-F7FCCA2F5CB2}" destId="{FD7FF19F-4BA1-45C0-9D4F-D9BF23807A5B}" srcOrd="0" destOrd="0" presId="urn:microsoft.com/office/officeart/2005/8/layout/chevron2"/>
    <dgm:cxn modelId="{AB064653-13FD-48EE-B7C1-23986E1BF44C}" srcId="{EE19DC92-9BDE-4460-A33A-8DC637E67140}" destId="{7A286BB4-7783-49E7-B9CA-49BE0FB5B188}" srcOrd="1" destOrd="0" parTransId="{CCBFF5C0-40E0-4AE7-A3DB-AAED405CA0EF}" sibTransId="{5D33D48D-80BF-4D95-A556-05F417701332}"/>
    <dgm:cxn modelId="{951B257D-763C-4DFB-B86C-F4FAE8A86AEE}" type="presOf" srcId="{2BEA2CFC-A009-43C5-B01A-47426B4A9817}" destId="{5A09C887-2E90-4836-8215-7CCD7C6E4684}" srcOrd="0" destOrd="0" presId="urn:microsoft.com/office/officeart/2005/8/layout/chevron2"/>
    <dgm:cxn modelId="{041C5F8C-B226-4407-B295-F3776ED8EF8E}" srcId="{6503B0C4-EF74-41F8-85E0-56FEE544F9EF}" destId="{2BEA2CFC-A009-43C5-B01A-47426B4A9817}" srcOrd="0" destOrd="0" parTransId="{369A0079-D64F-4CB2-ABE1-BD7C5A3EA2B4}" sibTransId="{01ACE016-26CE-4A8F-90ED-D2D0DB3C07FE}"/>
    <dgm:cxn modelId="{3923BCB5-9135-42C6-801A-BB581BD2FEC8}" type="presOf" srcId="{C39F8177-84F7-449D-B02E-1A0E749446CE}" destId="{6A6440E3-3CFB-40D0-A7B8-9512776B9226}" srcOrd="0" destOrd="0" presId="urn:microsoft.com/office/officeart/2005/8/layout/chevron2"/>
    <dgm:cxn modelId="{9D257EE8-73D8-4E7B-9753-54663C0A4942}" srcId="{EE19DC92-9BDE-4460-A33A-8DC637E67140}" destId="{C39F8177-84F7-449D-B02E-1A0E749446CE}" srcOrd="2" destOrd="0" parTransId="{56E31439-5F5B-409A-8FCE-E881ADF96A70}" sibTransId="{97DFB171-00DD-4D0C-B099-1CC4AF0DE3D8}"/>
    <dgm:cxn modelId="{36A99FF8-06E0-4784-A2A3-D22BA09BB29A}" type="presOf" srcId="{7A286BB4-7783-49E7-B9CA-49BE0FB5B188}" destId="{4D609E75-FC57-4D0A-B957-31740A6398AB}" srcOrd="0" destOrd="0" presId="urn:microsoft.com/office/officeart/2005/8/layout/chevron2"/>
    <dgm:cxn modelId="{9A20BFAB-6FA2-4263-8151-C7FFC79A6972}" type="presParOf" srcId="{491B1164-2DD6-477D-9BFE-3FCF92FCBE74}" destId="{6CBC9866-5045-4DF3-9F4D-9678187B6B1E}" srcOrd="0" destOrd="0" presId="urn:microsoft.com/office/officeart/2005/8/layout/chevron2"/>
    <dgm:cxn modelId="{8C8EE65A-D63A-4AFD-AA21-0906ABF638AB}" type="presParOf" srcId="{6CBC9866-5045-4DF3-9F4D-9678187B6B1E}" destId="{9D92B802-F825-4274-AB9D-4AF933FF9C82}" srcOrd="0" destOrd="0" presId="urn:microsoft.com/office/officeart/2005/8/layout/chevron2"/>
    <dgm:cxn modelId="{04153CCB-E113-4184-A1CC-DA6393E8F961}" type="presParOf" srcId="{6CBC9866-5045-4DF3-9F4D-9678187B6B1E}" destId="{5A09C887-2E90-4836-8215-7CCD7C6E4684}" srcOrd="1" destOrd="0" presId="urn:microsoft.com/office/officeart/2005/8/layout/chevron2"/>
    <dgm:cxn modelId="{AED64E0B-27CD-4C80-94AE-33BCD514DF2F}" type="presParOf" srcId="{491B1164-2DD6-477D-9BFE-3FCF92FCBE74}" destId="{8C07A0F2-8F44-4A7D-9D96-ED43540D59D8}" srcOrd="1" destOrd="0" presId="urn:microsoft.com/office/officeart/2005/8/layout/chevron2"/>
    <dgm:cxn modelId="{C3A9D7EB-12A1-4D71-A422-7258962DBADF}" type="presParOf" srcId="{491B1164-2DD6-477D-9BFE-3FCF92FCBE74}" destId="{F4B78994-97B3-452E-955A-D7FD95901C6E}" srcOrd="2" destOrd="0" presId="urn:microsoft.com/office/officeart/2005/8/layout/chevron2"/>
    <dgm:cxn modelId="{37FE7AAC-465D-4363-8101-E93B9D94C122}" type="presParOf" srcId="{F4B78994-97B3-452E-955A-D7FD95901C6E}" destId="{4D609E75-FC57-4D0A-B957-31740A6398AB}" srcOrd="0" destOrd="0" presId="urn:microsoft.com/office/officeart/2005/8/layout/chevron2"/>
    <dgm:cxn modelId="{FD4B7119-3599-40A6-A618-2BF8A7383EF0}" type="presParOf" srcId="{F4B78994-97B3-452E-955A-D7FD95901C6E}" destId="{1D710F45-21F3-48D3-B069-D42E9144348C}" srcOrd="1" destOrd="0" presId="urn:microsoft.com/office/officeart/2005/8/layout/chevron2"/>
    <dgm:cxn modelId="{3E395DD8-598B-428B-99E1-3E50A465F506}" type="presParOf" srcId="{491B1164-2DD6-477D-9BFE-3FCF92FCBE74}" destId="{6D377727-8A06-4C93-BA7B-185CDCCCDF88}" srcOrd="3" destOrd="0" presId="urn:microsoft.com/office/officeart/2005/8/layout/chevron2"/>
    <dgm:cxn modelId="{1AE51F93-0C8F-41B7-A0B2-09C0EB5DE0CA}" type="presParOf" srcId="{491B1164-2DD6-477D-9BFE-3FCF92FCBE74}" destId="{239A44AE-3989-4B5D-B2AC-0C72CC2AC3A4}" srcOrd="4" destOrd="0" presId="urn:microsoft.com/office/officeart/2005/8/layout/chevron2"/>
    <dgm:cxn modelId="{E1396032-1B58-4A47-9FFF-7192B9C12CC1}" type="presParOf" srcId="{239A44AE-3989-4B5D-B2AC-0C72CC2AC3A4}" destId="{6A6440E3-3CFB-40D0-A7B8-9512776B9226}" srcOrd="0" destOrd="0" presId="urn:microsoft.com/office/officeart/2005/8/layout/chevron2"/>
    <dgm:cxn modelId="{967F2D72-80FA-4BB4-A845-CA9431C22CE7}" type="presParOf" srcId="{239A44AE-3989-4B5D-B2AC-0C72CC2AC3A4}" destId="{FD7FF19F-4BA1-45C0-9D4F-D9BF23807A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2B802-F825-4274-AB9D-4AF933FF9C82}">
      <dsp:nvSpPr>
        <dsp:cNvPr id="0" name=""/>
        <dsp:cNvSpPr/>
      </dsp:nvSpPr>
      <dsp:spPr>
        <a:xfrm rot="5400000">
          <a:off x="-218296" y="218486"/>
          <a:ext cx="1455307" cy="10187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2018</a:t>
          </a:r>
        </a:p>
      </dsp:txBody>
      <dsp:txXfrm rot="-5400000">
        <a:off x="1" y="509548"/>
        <a:ext cx="1018715" cy="436592"/>
      </dsp:txXfrm>
    </dsp:sp>
    <dsp:sp modelId="{5A09C887-2E90-4836-8215-7CCD7C6E4684}">
      <dsp:nvSpPr>
        <dsp:cNvPr id="0" name=""/>
        <dsp:cNvSpPr/>
      </dsp:nvSpPr>
      <dsp:spPr>
        <a:xfrm rot="5400000">
          <a:off x="2489818" y="-1470912"/>
          <a:ext cx="945949" cy="38881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/>
            <a:t>«Космический тайны»</a:t>
          </a:r>
        </a:p>
      </dsp:txBody>
      <dsp:txXfrm rot="-5400000">
        <a:off x="1018716" y="46367"/>
        <a:ext cx="3841978" cy="853595"/>
      </dsp:txXfrm>
    </dsp:sp>
    <dsp:sp modelId="{4D609E75-FC57-4D0A-B957-31740A6398AB}">
      <dsp:nvSpPr>
        <dsp:cNvPr id="0" name=""/>
        <dsp:cNvSpPr/>
      </dsp:nvSpPr>
      <dsp:spPr>
        <a:xfrm rot="5400000">
          <a:off x="-218296" y="1477622"/>
          <a:ext cx="1455307" cy="10187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2019</a:t>
          </a:r>
        </a:p>
      </dsp:txBody>
      <dsp:txXfrm rot="-5400000">
        <a:off x="1" y="1768684"/>
        <a:ext cx="1018715" cy="436592"/>
      </dsp:txXfrm>
    </dsp:sp>
    <dsp:sp modelId="{1D710F45-21F3-48D3-B069-D42E9144348C}">
      <dsp:nvSpPr>
        <dsp:cNvPr id="0" name=""/>
        <dsp:cNvSpPr/>
      </dsp:nvSpPr>
      <dsp:spPr>
        <a:xfrm rot="5400000">
          <a:off x="2489818" y="-211776"/>
          <a:ext cx="945949" cy="38881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/>
            <a:t>«</a:t>
          </a:r>
          <a:r>
            <a:rPr lang="ru-RU" sz="2500" b="1" i="0" kern="1200" dirty="0"/>
            <a:t>Исследования ведут малыши</a:t>
          </a:r>
          <a:r>
            <a:rPr lang="ru-RU" sz="2500" b="0" i="0" kern="1200" dirty="0"/>
            <a:t>. </a:t>
          </a:r>
          <a:r>
            <a:rPr lang="ru-RU" sz="2500" b="1" kern="1200" dirty="0"/>
            <a:t>Мир игрушек»</a:t>
          </a:r>
        </a:p>
      </dsp:txBody>
      <dsp:txXfrm rot="-5400000">
        <a:off x="1018716" y="1305503"/>
        <a:ext cx="3841978" cy="853595"/>
      </dsp:txXfrm>
    </dsp:sp>
    <dsp:sp modelId="{6A6440E3-3CFB-40D0-A7B8-9512776B9226}">
      <dsp:nvSpPr>
        <dsp:cNvPr id="0" name=""/>
        <dsp:cNvSpPr/>
      </dsp:nvSpPr>
      <dsp:spPr>
        <a:xfrm rot="5400000">
          <a:off x="-218296" y="2736758"/>
          <a:ext cx="1455307" cy="101871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C00000"/>
              </a:solidFill>
            </a:rPr>
            <a:t>2020</a:t>
          </a:r>
        </a:p>
      </dsp:txBody>
      <dsp:txXfrm rot="-5400000">
        <a:off x="1" y="3027820"/>
        <a:ext cx="1018715" cy="436592"/>
      </dsp:txXfrm>
    </dsp:sp>
    <dsp:sp modelId="{FD7FF19F-4BA1-45C0-9D4F-D9BF23807A5B}">
      <dsp:nvSpPr>
        <dsp:cNvPr id="0" name=""/>
        <dsp:cNvSpPr/>
      </dsp:nvSpPr>
      <dsp:spPr>
        <a:xfrm rot="5400000">
          <a:off x="2489818" y="1047359"/>
          <a:ext cx="945949" cy="3888155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/>
            <a:t>«Музыкальные инструменты»</a:t>
          </a:r>
        </a:p>
      </dsp:txBody>
      <dsp:txXfrm rot="-5400000">
        <a:off x="1018716" y="2564639"/>
        <a:ext cx="3841978" cy="85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1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2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5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1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4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2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0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5C94-6799-41EC-80DA-FD7B73926C4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B258-192C-437C-A45B-D4EB7CE6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8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ch.serpumc.msk.ru/moodl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ZBdzE9PxVhHeGmUX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DpkpMybVGEBwmm9t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eugirba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31AD-B3E1-4A25-9747-E3E06DA79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800" y="-527269"/>
            <a:ext cx="6778400" cy="3424780"/>
          </a:xfrm>
        </p:spPr>
        <p:txBody>
          <a:bodyPr>
            <a:noAutofit/>
          </a:bodyPr>
          <a:lstStyle/>
          <a:p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учащихся</a:t>
            </a:r>
            <a:b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Будущее за нами!»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классов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1F1079-850D-4224-9960-A177A4B80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0392" y="3960489"/>
            <a:ext cx="6858000" cy="1655762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A64F70F-A346-40AE-934D-5E7AFAC3D075}"/>
              </a:ext>
            </a:extLst>
          </p:cNvPr>
          <p:cNvSpPr txBox="1">
            <a:spLocks/>
          </p:cNvSpPr>
          <p:nvPr/>
        </p:nvSpPr>
        <p:spPr>
          <a:xfrm>
            <a:off x="1045953" y="478837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Консультация для </a:t>
            </a:r>
            <a:r>
              <a:rPr lang="ru-RU" sz="2800" b="1"/>
              <a:t>научных руководителей по </a:t>
            </a:r>
            <a:r>
              <a:rPr lang="ru-RU" sz="2800" b="1" dirty="0"/>
              <a:t>подготовке</a:t>
            </a:r>
          </a:p>
          <a:p>
            <a:r>
              <a:rPr lang="ru-RU" sz="2800" b="1" dirty="0"/>
              <a:t> 1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195138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88EA0-F907-4CFD-BD52-3C497077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90" y="235382"/>
            <a:ext cx="4885459" cy="1325563"/>
          </a:xfrm>
        </p:spPr>
        <p:txBody>
          <a:bodyPr/>
          <a:lstStyle/>
          <a:p>
            <a:r>
              <a:rPr lang="ru-RU" dirty="0"/>
              <a:t>Проблемы общие для всех!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00415-621A-4117-9932-DC0A0F40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560945"/>
            <a:ext cx="8506691" cy="51261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Использовать научно-популярную литературу по биологии, справочные материалы (на бумажных и электронных носителях), ресурсы Интернета при выполнении учебных задач.</a:t>
            </a:r>
          </a:p>
          <a:p>
            <a:r>
              <a:rPr lang="ru-RU" dirty="0"/>
              <a:t>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выводы; владение основами самоконтроля, самооценки, принятия решений и осуществления осознанного выбора в учебной и познавательной деятельности.</a:t>
            </a:r>
          </a:p>
          <a:p>
            <a:r>
              <a:rPr lang="ru-RU" dirty="0"/>
              <a:t>Овладение логическими действиями анализа, синтеза, обобщения, классификации.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019B5-2100-459F-A245-114C208A2B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12" y="82904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90609-12FA-496A-B632-701CF129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57" y="1045369"/>
            <a:ext cx="7886700" cy="604838"/>
          </a:xfrm>
        </p:spPr>
        <p:txBody>
          <a:bodyPr>
            <a:normAutofit/>
          </a:bodyPr>
          <a:lstStyle/>
          <a:p>
            <a:pPr algn="r"/>
            <a:r>
              <a:rPr lang="ru-RU" sz="2700" b="1" dirty="0"/>
              <a:t>3 КИТА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04870FD-0A55-4383-A932-A5C7B0AD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986" y="1088379"/>
            <a:ext cx="630987" cy="518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45BFB1A-A6F0-434D-9D7F-FA30A93A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816" y="2486817"/>
            <a:ext cx="1912869" cy="1572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D8C0A2E-1595-409A-8127-90ADD584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382" y="2405658"/>
            <a:ext cx="2202473" cy="1810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38A6D6-FB4B-4F45-AE96-EF368776E7F3}"/>
              </a:ext>
            </a:extLst>
          </p:cNvPr>
          <p:cNvSpPr txBox="1"/>
          <p:nvPr/>
        </p:nvSpPr>
        <p:spPr>
          <a:xfrm>
            <a:off x="-298095" y="4182170"/>
            <a:ext cx="2769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b="1" dirty="0"/>
              <a:t>ПРОЕКТНАЯ ДЕЯТЕЛЬНОСТЬ</a:t>
            </a:r>
            <a:r>
              <a:rPr lang="en-US" sz="1350" b="1" dirty="0"/>
              <a:t>/</a:t>
            </a:r>
            <a:r>
              <a:rPr lang="ru-RU" sz="1350" b="1" dirty="0"/>
              <a:t>МЫШЛЕНИЕ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97410-8008-45A8-B9F5-937A9B24A8EF}"/>
              </a:ext>
            </a:extLst>
          </p:cNvPr>
          <p:cNvSpPr txBox="1"/>
          <p:nvPr/>
        </p:nvSpPr>
        <p:spPr>
          <a:xfrm>
            <a:off x="2263933" y="4216597"/>
            <a:ext cx="27699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b="1" dirty="0"/>
              <a:t>ПАРТНЕРСТВО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F53EE-9F7D-4574-912D-66E9F59DF2D4}"/>
              </a:ext>
            </a:extLst>
          </p:cNvPr>
          <p:cNvSpPr txBox="1"/>
          <p:nvPr/>
        </p:nvSpPr>
        <p:spPr>
          <a:xfrm>
            <a:off x="4509997" y="4949810"/>
            <a:ext cx="27699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35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D6619-5CA7-48B0-B8F5-5E60770A5F6C}"/>
              </a:ext>
            </a:extLst>
          </p:cNvPr>
          <p:cNvSpPr txBox="1"/>
          <p:nvPr/>
        </p:nvSpPr>
        <p:spPr>
          <a:xfrm>
            <a:off x="5168320" y="4182170"/>
            <a:ext cx="27699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/>
              <a:t>SOFT SKILLS</a:t>
            </a:r>
            <a:endParaRPr lang="ru-RU" sz="1350" b="1" dirty="0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FD7C10C1-8D81-4903-9AC7-F7964011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25" y="2503884"/>
            <a:ext cx="1912869" cy="1572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0DE2DC-FF00-424D-954E-C93561FC96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9" y="296778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A5CBF1-E540-4B84-9A00-AA5B5197F606}"/>
              </a:ext>
            </a:extLst>
          </p:cNvPr>
          <p:cNvSpPr txBox="1">
            <a:spLocks/>
          </p:cNvSpPr>
          <p:nvPr/>
        </p:nvSpPr>
        <p:spPr>
          <a:xfrm>
            <a:off x="217488" y="5013325"/>
            <a:ext cx="3313112" cy="7493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103E04E-1710-4AF5-8DBB-5418BBE913F9}"/>
              </a:ext>
            </a:extLst>
          </p:cNvPr>
          <p:cNvSpPr txBox="1">
            <a:spLocks/>
          </p:cNvSpPr>
          <p:nvPr/>
        </p:nvSpPr>
        <p:spPr bwMode="auto">
          <a:xfrm>
            <a:off x="1116013" y="115888"/>
            <a:ext cx="78692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300">
                <a:latin typeface="Century Gothic" panose="020B0502020202020204" pitchFamily="34" charset="0"/>
                <a:ea typeface="Arial Unicode MS" charset="0"/>
                <a:cs typeface="Arial Unicode MS" charset="0"/>
              </a:rPr>
              <a:t>Дошкольное образование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4567F57-FB11-4848-BA9C-8970D47C5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822751"/>
              </p:ext>
            </p:extLst>
          </p:nvPr>
        </p:nvGraphicFramePr>
        <p:xfrm>
          <a:off x="385209" y="1518083"/>
          <a:ext cx="4906871" cy="397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TextBox 6">
            <a:extLst>
              <a:ext uri="{FF2B5EF4-FFF2-40B4-BE49-F238E27FC236}">
                <a16:creationId xmlns:a16="http://schemas.microsoft.com/office/drawing/2014/main" id="{0BA50B8A-E8E3-4A9A-93A8-34F2B0B6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095375"/>
            <a:ext cx="758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Конференция дошкольников «Первые шаги в науку»</a:t>
            </a:r>
          </a:p>
        </p:txBody>
      </p:sp>
      <p:pic>
        <p:nvPicPr>
          <p:cNvPr id="8198" name="Picture 2" descr="https://scontent.cdninstagram.com/v/t51.2885-15/sh0.08/e35/s640x640/56547464_419304701950131_4915498421800790953_n.jpg?_nc_ht=scontent.cdninstagram.com&amp;_nc_ohc=rEmreJTOKXMAX_GyBdJ&amp;oh=b32449dbb43ff02824814d27f46caa0c&amp;oe=5EC26A38">
            <a:extLst>
              <a:ext uri="{FF2B5EF4-FFF2-40B4-BE49-F238E27FC236}">
                <a16:creationId xmlns:a16="http://schemas.microsoft.com/office/drawing/2014/main" id="{7C509AB0-251F-4242-9674-379BD098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3" y="1577975"/>
            <a:ext cx="231298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https://scontent.cdninstagram.com/v/t51.2885-15/sh0.08/e35/s640x640/56177156_133941394355799_2668360588611183206_n.jpg?_nc_ht=scontent.cdninstagram.com&amp;_nc_ohc=n76hLS-jx2sAX-3aUgu&amp;oh=38cdfd66ca57077541b7f127f0d0a8bb&amp;oe=5EC1C9C5">
            <a:extLst>
              <a:ext uri="{FF2B5EF4-FFF2-40B4-BE49-F238E27FC236}">
                <a16:creationId xmlns:a16="http://schemas.microsoft.com/office/drawing/2014/main" id="{E10242D7-EF81-4A12-A1B9-773BD8ED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13" y="3881438"/>
            <a:ext cx="25685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991790-BAC1-4989-B5F5-5BBBEB7E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B1389-BC9F-4556-B8AB-CD1A46E818C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5F16FC9-3FDC-47DC-8822-CC8D7CB42DA7}"/>
              </a:ext>
            </a:extLst>
          </p:cNvPr>
          <p:cNvGrpSpPr/>
          <p:nvPr/>
        </p:nvGrpSpPr>
        <p:grpSpPr>
          <a:xfrm>
            <a:off x="395300" y="5286805"/>
            <a:ext cx="1018716" cy="1455307"/>
            <a:chOff x="0" y="2518462"/>
            <a:chExt cx="1018716" cy="1455307"/>
          </a:xfrm>
        </p:grpSpPr>
        <p:sp>
          <p:nvSpPr>
            <p:cNvPr id="11" name="Стрелка: шеврон 10">
              <a:extLst>
                <a:ext uri="{FF2B5EF4-FFF2-40B4-BE49-F238E27FC236}">
                  <a16:creationId xmlns:a16="http://schemas.microsoft.com/office/drawing/2014/main" id="{BEE7541C-D8E7-4319-8307-3F0A7A8A61E1}"/>
                </a:ext>
              </a:extLst>
            </p:cNvPr>
            <p:cNvSpPr/>
            <p:nvPr/>
          </p:nvSpPr>
          <p:spPr>
            <a:xfrm rot="5400000">
              <a:off x="-218296" y="2736758"/>
              <a:ext cx="1455307" cy="1018715"/>
            </a:xfrm>
            <a:prstGeom prst="chevron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: шеврон 4">
              <a:extLst>
                <a:ext uri="{FF2B5EF4-FFF2-40B4-BE49-F238E27FC236}">
                  <a16:creationId xmlns:a16="http://schemas.microsoft.com/office/drawing/2014/main" id="{F7BEF1A4-4926-4EBF-AF93-26735453EAD2}"/>
                </a:ext>
              </a:extLst>
            </p:cNvPr>
            <p:cNvSpPr txBox="1"/>
            <p:nvPr/>
          </p:nvSpPr>
          <p:spPr>
            <a:xfrm>
              <a:off x="1" y="3027820"/>
              <a:ext cx="1018715" cy="436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>
                  <a:solidFill>
                    <a:srgbClr val="C00000"/>
                  </a:solidFill>
                </a:rPr>
                <a:t>2021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866257F-5524-4CE0-B1B0-3C91A11FA715}"/>
              </a:ext>
            </a:extLst>
          </p:cNvPr>
          <p:cNvGrpSpPr/>
          <p:nvPr/>
        </p:nvGrpSpPr>
        <p:grpSpPr>
          <a:xfrm>
            <a:off x="1403925" y="5291519"/>
            <a:ext cx="3888155" cy="945949"/>
            <a:chOff x="1018715" y="2518462"/>
            <a:chExt cx="3888155" cy="945949"/>
          </a:xfrm>
        </p:grpSpPr>
        <p:sp>
          <p:nvSpPr>
            <p:cNvPr id="14" name="Прямоугольник: скругленные верхние углы 13">
              <a:extLst>
                <a:ext uri="{FF2B5EF4-FFF2-40B4-BE49-F238E27FC236}">
                  <a16:creationId xmlns:a16="http://schemas.microsoft.com/office/drawing/2014/main" id="{DE0BA48D-D1A3-4236-B883-B0A68518CF51}"/>
                </a:ext>
              </a:extLst>
            </p:cNvPr>
            <p:cNvSpPr/>
            <p:nvPr/>
          </p:nvSpPr>
          <p:spPr>
            <a:xfrm rot="5400000">
              <a:off x="2489818" y="1047359"/>
              <a:ext cx="945949" cy="3888155"/>
            </a:xfrm>
            <a:prstGeom prst="round2Same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AE0FE53D-7B36-4E0D-81E1-768FC47D2863}"/>
                </a:ext>
              </a:extLst>
            </p:cNvPr>
            <p:cNvSpPr txBox="1"/>
            <p:nvPr/>
          </p:nvSpPr>
          <p:spPr>
            <a:xfrm>
              <a:off x="1018716" y="2564639"/>
              <a:ext cx="3841978" cy="853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5875" rIns="15875" bIns="15875" numCol="1" spcCol="1270" anchor="ctr" anchorCtr="0">
              <a:noAutofit/>
            </a:bodyPr>
            <a:lstStyle/>
            <a:p>
              <a:pPr marL="228600" lvl="1" indent="-228600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500" b="1" dirty="0"/>
                <a:t>«Мир растений»</a:t>
              </a:r>
              <a:endParaRPr lang="ru-RU" sz="2500" b="1" kern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A5CBF1-E540-4B84-9A00-AA5B5197F606}"/>
              </a:ext>
            </a:extLst>
          </p:cNvPr>
          <p:cNvSpPr txBox="1">
            <a:spLocks/>
          </p:cNvSpPr>
          <p:nvPr/>
        </p:nvSpPr>
        <p:spPr>
          <a:xfrm>
            <a:off x="217488" y="5013325"/>
            <a:ext cx="3313112" cy="7493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A3036A-CDA0-4CB8-A5F5-86274E6090BE}"/>
              </a:ext>
            </a:extLst>
          </p:cNvPr>
          <p:cNvSpPr txBox="1">
            <a:spLocks/>
          </p:cNvSpPr>
          <p:nvPr/>
        </p:nvSpPr>
        <p:spPr bwMode="auto">
          <a:xfrm>
            <a:off x="1042988" y="188913"/>
            <a:ext cx="78692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300" dirty="0">
                <a:latin typeface="Century Gothic" panose="020B0502020202020204" pitchFamily="34" charset="0"/>
                <a:ea typeface="Arial Unicode MS" charset="0"/>
                <a:cs typeface="Arial Unicode MS" charset="0"/>
              </a:rPr>
              <a:t>Общее образование</a:t>
            </a:r>
          </a:p>
        </p:txBody>
      </p:sp>
      <p:sp>
        <p:nvSpPr>
          <p:cNvPr id="9220" name="TextBox 10">
            <a:extLst>
              <a:ext uri="{FF2B5EF4-FFF2-40B4-BE49-F238E27FC236}">
                <a16:creationId xmlns:a16="http://schemas.microsoft.com/office/drawing/2014/main" id="{D2954ABC-EDC7-40BF-ACEA-010BE33D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079500"/>
            <a:ext cx="7634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Региональная конференция «Будущее за нами» 1-6 класс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7EE1B6C-CCC1-401E-97E1-FA4EC012ECDF}"/>
              </a:ext>
            </a:extLst>
          </p:cNvPr>
          <p:cNvSpPr txBox="1">
            <a:spLocks/>
          </p:cNvSpPr>
          <p:nvPr/>
        </p:nvSpPr>
        <p:spPr>
          <a:xfrm>
            <a:off x="217488" y="5013325"/>
            <a:ext cx="3313112" cy="7493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2" descr="C:\Users\Алексей\Desktop\93907139.jpg">
            <a:extLst>
              <a:ext uri="{FF2B5EF4-FFF2-40B4-BE49-F238E27FC236}">
                <a16:creationId xmlns:a16="http://schemas.microsoft.com/office/drawing/2014/main" id="{B5252E4E-2E11-4BE5-A6F7-A947A9479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4181475"/>
            <a:ext cx="387667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Алексей\Desktop\77061108.jpg">
            <a:extLst>
              <a:ext uri="{FF2B5EF4-FFF2-40B4-BE49-F238E27FC236}">
                <a16:creationId xmlns:a16="http://schemas.microsoft.com/office/drawing/2014/main" id="{888BCB16-C6EE-4B63-94DA-08A32B02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1854200"/>
            <a:ext cx="387667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Рисунок 19668" descr="Описание: http://planeta-b.ucoz.ru/JPG_PNG/PODMOSK/Serpukhov.png">
            <a:extLst>
              <a:ext uri="{FF2B5EF4-FFF2-40B4-BE49-F238E27FC236}">
                <a16:creationId xmlns:a16="http://schemas.microsoft.com/office/drawing/2014/main" id="{A6600E86-3D57-4E0E-9805-68C224C2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1554163"/>
            <a:ext cx="10334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http://nezabydka-dou.ucoz.ru/poleznie_ssilki/9ded1fc96d92.jpg">
            <a:extLst>
              <a:ext uri="{FF2B5EF4-FFF2-40B4-BE49-F238E27FC236}">
                <a16:creationId xmlns:a16="http://schemas.microsoft.com/office/drawing/2014/main" id="{607CB0DD-A632-40CE-AFA8-20444BE5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25" y="1506538"/>
            <a:ext cx="106521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C:\Users\Алексей\Desktop\crest!q1d.png">
            <a:extLst>
              <a:ext uri="{FF2B5EF4-FFF2-40B4-BE49-F238E27FC236}">
                <a16:creationId xmlns:a16="http://schemas.microsoft.com/office/drawing/2014/main" id="{4723DE98-ADA4-4483-8BE4-757B9E0A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088" y="1520825"/>
            <a:ext cx="993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image006.gif">
            <a:extLst>
              <a:ext uri="{FF2B5EF4-FFF2-40B4-BE49-F238E27FC236}">
                <a16:creationId xmlns:a16="http://schemas.microsoft.com/office/drawing/2014/main" id="{9B8EA7DF-99EE-4078-BAA0-E9F2C8D6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025" y="1536700"/>
            <a:ext cx="101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053DA7-B96C-42B0-9F72-9E397C8F340D}"/>
              </a:ext>
            </a:extLst>
          </p:cNvPr>
          <p:cNvSpPr txBox="1"/>
          <p:nvPr/>
        </p:nvSpPr>
        <p:spPr>
          <a:xfrm>
            <a:off x="4859338" y="4292600"/>
            <a:ext cx="42052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Форумы конференции: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естественно-научный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филологический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краеведение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техническое творчество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Россия многоликая</a:t>
            </a:r>
            <a:endParaRPr lang="ru-RU" dirty="0"/>
          </a:p>
        </p:txBody>
      </p:sp>
      <p:pic>
        <p:nvPicPr>
          <p:cNvPr id="9229" name="Picture 6" descr="Картинки по запросу герб можайска png">
            <a:extLst>
              <a:ext uri="{FF2B5EF4-FFF2-40B4-BE49-F238E27FC236}">
                <a16:creationId xmlns:a16="http://schemas.microsoft.com/office/drawing/2014/main" id="{BE307DD7-068B-410E-B8CD-6A2F8C0D4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97175"/>
            <a:ext cx="10382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8" descr="Картинки по запросу герб электрогорска  png">
            <a:extLst>
              <a:ext uri="{FF2B5EF4-FFF2-40B4-BE49-F238E27FC236}">
                <a16:creationId xmlns:a16="http://schemas.microsoft.com/office/drawing/2014/main" id="{03D4988C-05F5-4EBC-A2A9-61FB54E1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867025"/>
            <a:ext cx="10080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2" descr="Официальный сайт администрации города Долгопрудный">
            <a:extLst>
              <a:ext uri="{FF2B5EF4-FFF2-40B4-BE49-F238E27FC236}">
                <a16:creationId xmlns:a16="http://schemas.microsoft.com/office/drawing/2014/main" id="{B5B9B13A-9481-4E55-B98F-8863B178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113" y="2860675"/>
            <a:ext cx="1206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44727-A339-4587-9F91-6D0BBEB9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C0291-7322-404B-9784-2F0826AEB98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2629E-968F-430F-9D7F-38EBF13A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236" y="365126"/>
            <a:ext cx="5458113" cy="1325563"/>
          </a:xfrm>
        </p:spPr>
        <p:txBody>
          <a:bodyPr/>
          <a:lstStyle/>
          <a:p>
            <a:r>
              <a:rPr lang="ru-RU" dirty="0"/>
              <a:t>По итогам прошлых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924EF-C937-4F7F-846B-E66F87F1F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Преобладает естественно-научная направленность (до 100 работ).</a:t>
            </a:r>
          </a:p>
          <a:p>
            <a:r>
              <a:rPr lang="ru-RU" dirty="0"/>
              <a:t>Краеведческая направленность(20-25 работ).</a:t>
            </a:r>
          </a:p>
          <a:p>
            <a:r>
              <a:rPr lang="ru-RU" dirty="0"/>
              <a:t>Очень слабо представляется техническое творчество (5-10 работ).</a:t>
            </a:r>
          </a:p>
          <a:p>
            <a:r>
              <a:rPr lang="ru-RU" dirty="0"/>
              <a:t>Очень слабо представляется филологическое направление (5-10 работ).</a:t>
            </a:r>
          </a:p>
          <a:p>
            <a:r>
              <a:rPr lang="ru-RU" dirty="0"/>
              <a:t>Нет системы изучения России, как многонационального государства (5-15 работ).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4693F-89B1-4C17-B08F-AA82916D30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603" y="337260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A7149-B5CA-472B-A36A-D37E3B0F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365126"/>
            <a:ext cx="8442035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http://uch.serpumc.msk.ru/moodle/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88592-FBE0-40D7-B3D6-5D5AAE88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F15393-9995-4B2F-92C5-A7CEFA658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890" y="16146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7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D780A-709F-4288-86C9-2BEA91EC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Создайте учетную запись!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C8090-4F4E-4C04-A196-FEEDC51E1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17ECF-78BE-49CB-8099-C834C3F278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3207"/>
            <a:ext cx="9144000" cy="514350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AFE4880-2DFE-4FA6-BC4C-A5478318676C}"/>
              </a:ext>
            </a:extLst>
          </p:cNvPr>
          <p:cNvCxnSpPr/>
          <p:nvPr/>
        </p:nvCxnSpPr>
        <p:spPr>
          <a:xfrm flipH="1">
            <a:off x="6702251" y="4421275"/>
            <a:ext cx="1276140" cy="16780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2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F6EFD-7893-422F-9E41-12F9B880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4D905-D304-4048-849C-C9C58856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29A60A-5FDB-4B22-B1E4-D68C1ACA4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9030"/>
            <a:ext cx="9144000" cy="5618375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FEE97F1C-FDBA-4551-B214-98F5BD97BEA0}"/>
              </a:ext>
            </a:extLst>
          </p:cNvPr>
          <p:cNvSpPr/>
          <p:nvPr/>
        </p:nvSpPr>
        <p:spPr>
          <a:xfrm>
            <a:off x="5199952" y="2888218"/>
            <a:ext cx="3632964" cy="665688"/>
          </a:xfrm>
          <a:prstGeom prst="wedgeRoundRectCallout">
            <a:avLst>
              <a:gd name="adj1" fmla="val -72161"/>
              <a:gd name="adj2" fmla="val 5454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Реальный личный адрес!!!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3FFF6D7-14A2-450C-BFC2-9DCA45D5816D}"/>
              </a:ext>
            </a:extLst>
          </p:cNvPr>
          <p:cNvSpPr/>
          <p:nvPr/>
        </p:nvSpPr>
        <p:spPr>
          <a:xfrm>
            <a:off x="5410233" y="3788476"/>
            <a:ext cx="3632964" cy="929639"/>
          </a:xfrm>
          <a:prstGeom prst="wedgeRoundRectCallout">
            <a:avLst>
              <a:gd name="adj1" fmla="val -70604"/>
              <a:gd name="adj2" fmla="val 11223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Учителя и родители пишут имя и отчество!!!</a:t>
            </a:r>
          </a:p>
        </p:txBody>
      </p:sp>
    </p:spTree>
    <p:extLst>
      <p:ext uri="{BB962C8B-B14F-4D97-AF65-F5344CB8AC3E}">
        <p14:creationId xmlns:p14="http://schemas.microsoft.com/office/powerpoint/2010/main" val="200632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1E728-F67C-42B4-98A9-2CB127F4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94019-A476-4708-ADE6-2A9D62A7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089F4-A04C-4D7F-BC21-6505480732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037"/>
            <a:ext cx="9144000" cy="5143500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57964374-2541-4214-B5DE-BFC3E83BAE73}"/>
              </a:ext>
            </a:extLst>
          </p:cNvPr>
          <p:cNvSpPr/>
          <p:nvPr/>
        </p:nvSpPr>
        <p:spPr>
          <a:xfrm>
            <a:off x="4571999" y="3066473"/>
            <a:ext cx="3334327" cy="914400"/>
          </a:xfrm>
          <a:prstGeom prst="wedgeRoundRectCallout">
            <a:avLst>
              <a:gd name="adj1" fmla="val -79586"/>
              <a:gd name="adj2" fmla="val -24180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Нажать на заголовок. </a:t>
            </a:r>
          </a:p>
          <a:p>
            <a:pPr algn="ctr"/>
            <a:r>
              <a:rPr lang="ru-RU" dirty="0"/>
              <a:t>«Записаться на курс»</a:t>
            </a:r>
          </a:p>
        </p:txBody>
      </p:sp>
    </p:spTree>
    <p:extLst>
      <p:ext uri="{BB962C8B-B14F-4D97-AF65-F5344CB8AC3E}">
        <p14:creationId xmlns:p14="http://schemas.microsoft.com/office/powerpoint/2010/main" val="204804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1637B-1340-4B97-A757-E79E09B1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3542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Выбор форума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DDDA8-73FC-4760-A18B-FB34483C2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7A06CA-AD0B-40AC-83B6-71BE29817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3374"/>
            <a:ext cx="9049732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4FCB6-16CD-476B-89B8-EADC89BEE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3809618"/>
            <a:ext cx="7966364" cy="1790700"/>
          </a:xfrm>
        </p:spPr>
        <p:txBody>
          <a:bodyPr>
            <a:noAutofit/>
          </a:bodyPr>
          <a:lstStyle/>
          <a:p>
            <a:pPr algn="l"/>
            <a:r>
              <a:rPr lang="ru-RU" sz="1350" b="1" dirty="0"/>
              <a:t>Стандарт устанавливает требования к результатам освоения обучающимися </a:t>
            </a:r>
            <a:r>
              <a:rPr lang="ru-RU" sz="1350" b="1" u="sng" dirty="0"/>
              <a:t>основной образовательной программы </a:t>
            </a:r>
            <a:r>
              <a:rPr lang="ru-RU" sz="1350" b="1" dirty="0"/>
              <a:t>основного общего образования:</a:t>
            </a:r>
            <a:br>
              <a:rPr lang="ru-RU" sz="1350" b="1" dirty="0"/>
            </a:br>
            <a:br>
              <a:rPr lang="ru-RU" sz="1350" dirty="0"/>
            </a:br>
            <a:r>
              <a:rPr lang="ru-RU" sz="1350" dirty="0"/>
              <a:t>личностным, включающим готовность и способность обучающихся к саморазвитию и личностному самоопределению, сформированность их мотивации </a:t>
            </a:r>
            <a:r>
              <a:rPr lang="ru-RU" sz="1350" b="1" dirty="0">
                <a:highlight>
                  <a:srgbClr val="FFFF00"/>
                </a:highlight>
              </a:rPr>
              <a:t>к обучению и целенаправленной познавательной деятельности</a:t>
            </a:r>
            <a:r>
              <a:rPr lang="ru-RU" sz="1350" dirty="0"/>
              <a:t>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</a:t>
            </a:r>
            <a:br>
              <a:rPr lang="ru-RU" sz="1350" dirty="0"/>
            </a:br>
            <a:r>
              <a:rPr lang="ru-RU" sz="1350" dirty="0"/>
              <a:t>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</a:t>
            </a:r>
            <a:br>
              <a:rPr lang="ru-RU" sz="1350" dirty="0"/>
            </a:br>
            <a:br>
              <a:rPr lang="ru-RU" sz="1350" dirty="0"/>
            </a:br>
            <a:r>
              <a:rPr lang="ru-RU" sz="1350" dirty="0"/>
              <a:t>метапредметным,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</a:t>
            </a:r>
            <a:r>
              <a:rPr lang="ru-RU" sz="1350" b="1" dirty="0">
                <a:highlight>
                  <a:srgbClr val="FFFF00"/>
                </a:highlight>
              </a:rPr>
              <a:t>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</a:r>
            <a:br>
              <a:rPr lang="ru-RU" sz="1350" b="1" dirty="0">
                <a:highlight>
                  <a:srgbClr val="FFFF00"/>
                </a:highlight>
              </a:rPr>
            </a:br>
            <a:br>
              <a:rPr lang="ru-RU" sz="1350" dirty="0"/>
            </a:br>
            <a:r>
              <a:rPr lang="ru-RU" sz="1350" dirty="0"/>
              <a:t>предметным, включающим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</a:t>
            </a:r>
            <a:r>
              <a:rPr lang="ru-RU" sz="1350" b="1" dirty="0">
                <a:highlight>
                  <a:srgbClr val="FFFF00"/>
                </a:highlight>
              </a:rPr>
              <a:t>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E3322-0441-442D-8E0A-12A6431AD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9145" y="-72438"/>
            <a:ext cx="479323" cy="26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A0390-687E-4DBA-BC7F-5BD71DAE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BCBDB-EB41-4597-8157-481F11E1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6770A-8D52-4096-9ADA-A709326A1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1EAD6A54-55F6-485A-A515-128F734B21CA}"/>
              </a:ext>
            </a:extLst>
          </p:cNvPr>
          <p:cNvSpPr/>
          <p:nvPr/>
        </p:nvSpPr>
        <p:spPr>
          <a:xfrm>
            <a:off x="5326144" y="2498103"/>
            <a:ext cx="3271101" cy="772998"/>
          </a:xfrm>
          <a:prstGeom prst="wedgeRoundRectCallout">
            <a:avLst>
              <a:gd name="adj1" fmla="val -35242"/>
              <a:gd name="adj2" fmla="val 92302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26303-5D9C-4700-A19C-FD270F2AC583}"/>
              </a:ext>
            </a:extLst>
          </p:cNvPr>
          <p:cNvSpPr txBox="1"/>
          <p:nvPr/>
        </p:nvSpPr>
        <p:spPr>
          <a:xfrm>
            <a:off x="5326145" y="2515270"/>
            <a:ext cx="327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Каждый участник добавляет свою тему для обсуждения.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60100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5EDF8-E926-4A35-83DD-F1AF6832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27481-320B-4E9E-8E64-E4264ECC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6F7D34-03B1-44EA-A6CD-EED6518F1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F32E8-9E52-45CF-A9A1-A9D5E35D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EFD21-92A9-4160-956B-B96D089C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C18C2-6B9B-4327-8D0C-794DEC4DC5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4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A1EC6-1890-4113-8E3A-E7537276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87455"/>
            <a:ext cx="7886700" cy="844838"/>
          </a:xfrm>
        </p:spPr>
        <p:txBody>
          <a:bodyPr/>
          <a:lstStyle/>
          <a:p>
            <a:pPr algn="ctr"/>
            <a:r>
              <a:rPr lang="ru-RU" dirty="0"/>
              <a:t>Работа с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65B6A-73D2-416D-AF67-F4E874B6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41" y="1104037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ЗАГОЛОВОК  ИССЛЕДОВАТЕЛЬСКОЙ РАБОТЫ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Автор(ы): Иванов Иван, учащийся 6 класса МБОУ СОШ №19 </a:t>
            </a:r>
            <a:r>
              <a:rPr lang="ru-RU" sz="1600" dirty="0" err="1"/>
              <a:t>г.о</a:t>
            </a:r>
            <a:r>
              <a:rPr lang="ru-RU" sz="1600" dirty="0"/>
              <a:t>. Серпухов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Научный руководитель: Петров Петр Петрович, учитель истории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Ответ на вопрос почему возникла идея выбора именно этой темы.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Цель работы</a:t>
            </a:r>
            <a:r>
              <a:rPr lang="ru-RU" sz="16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Задачи: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Объект</a:t>
            </a:r>
            <a:r>
              <a:rPr lang="ru-RU" sz="1600" dirty="0"/>
              <a:t> исследования: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Предмет </a:t>
            </a:r>
            <a:r>
              <a:rPr lang="ru-RU" sz="1600" dirty="0"/>
              <a:t>исследования: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Гипотеза: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Текст работы.</a:t>
            </a:r>
            <a:r>
              <a:rPr lang="ru-RU" sz="1600" dirty="0"/>
              <a:t> Что выполнялось, в какой последовательности, сколько времени было отведено на проект. Какие книги прочитаны. Мнение авторов и собственное мнение. Какой проводился эксперимент. Что получилось в результате. Где был показан результат, если таковое было.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/>
              <a:t>Выводы</a:t>
            </a:r>
            <a:r>
              <a:rPr lang="ru-RU" sz="1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Что было сделано по задаче 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Что было сделано по задаче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Выводы о подтверждении или опровержении гипотезы.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Список </a:t>
            </a:r>
            <a:r>
              <a:rPr lang="ru-RU" sz="1600" b="1" u="sng" dirty="0"/>
              <a:t>использованных</a:t>
            </a:r>
            <a:r>
              <a:rPr lang="ru-RU" sz="1600" dirty="0"/>
              <a:t> источников (не более 3-х в соответствии с ГОСТ, Интернет источники также оформляются по ГОСТ)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349A6-F813-4008-9C46-07B618CEB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04" y="0"/>
            <a:ext cx="1238457" cy="10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4E55E-D31A-4B6E-9843-4F4D7D62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-191944"/>
            <a:ext cx="3832514" cy="1325563"/>
          </a:xfrm>
        </p:spPr>
        <p:txBody>
          <a:bodyPr/>
          <a:lstStyle/>
          <a:p>
            <a:r>
              <a:rPr lang="ru-RU" dirty="0"/>
              <a:t>Презентация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9BC9D-E57D-4670-BDFF-F6A4DB92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34" y="1133619"/>
            <a:ext cx="8358332" cy="5711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C00000"/>
                </a:solidFill>
              </a:rPr>
              <a:t>Лайфхак</a:t>
            </a:r>
            <a:r>
              <a:rPr lang="ru-RU" i="1" dirty="0">
                <a:solidFill>
                  <a:srgbClr val="C00000"/>
                </a:solidFill>
              </a:rPr>
              <a:t>! </a:t>
            </a:r>
          </a:p>
          <a:p>
            <a:pPr algn="just"/>
            <a:r>
              <a:rPr lang="ru-RU" dirty="0"/>
              <a:t>Для уменьшения  фотографии вставьте ее в презентацию на отдельный слайд и сохраните этот слайд в формате </a:t>
            </a:r>
            <a:r>
              <a:rPr lang="ru-RU" dirty="0" err="1"/>
              <a:t>jpeg</a:t>
            </a:r>
            <a:r>
              <a:rPr lang="ru-RU" dirty="0"/>
              <a:t>. Вставьте получившийся рисунок в презентацию и обрежьте изображение до нужных размеров.</a:t>
            </a:r>
          </a:p>
          <a:p>
            <a:pPr algn="just"/>
            <a:r>
              <a:rPr lang="ru-RU" dirty="0"/>
              <a:t>Используйте фото, констатирующее действие.</a:t>
            </a:r>
          </a:p>
          <a:p>
            <a:pPr algn="just"/>
            <a:r>
              <a:rPr lang="ru-RU" dirty="0"/>
              <a:t>Используйте фото макетов и чертежей.</a:t>
            </a:r>
          </a:p>
          <a:p>
            <a:pPr algn="just"/>
            <a:r>
              <a:rPr lang="ru-RU" dirty="0"/>
              <a:t>Фото сопровождается </a:t>
            </a:r>
            <a:r>
              <a:rPr lang="ru-RU" b="1" dirty="0"/>
              <a:t>минимальным текстом.</a:t>
            </a:r>
          </a:p>
          <a:p>
            <a:pPr algn="just"/>
            <a:r>
              <a:rPr lang="ru-RU" dirty="0"/>
              <a:t>Сохраняя презентацию, необходимо сжать рисунки до минимальных размеров.</a:t>
            </a:r>
          </a:p>
          <a:p>
            <a:pPr algn="just"/>
            <a:r>
              <a:rPr lang="ru-RU" dirty="0"/>
              <a:t>Сохранить презентацию в </a:t>
            </a:r>
            <a:r>
              <a:rPr lang="en-US" dirty="0"/>
              <a:t>pdf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77A41-B2BB-48A5-A97F-41ED13B94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86" y="13132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D373F-F2BB-4872-92B1-E79CCAF3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95" y="2203162"/>
            <a:ext cx="7886700" cy="1325563"/>
          </a:xfrm>
        </p:spPr>
        <p:txBody>
          <a:bodyPr/>
          <a:lstStyle/>
          <a:p>
            <a:r>
              <a:rPr lang="ru-RU" dirty="0"/>
              <a:t>ОБРАТИТЕ ВНИМАНИЕ НА</a:t>
            </a:r>
            <a:br>
              <a:rPr lang="ru-RU" dirty="0"/>
            </a:br>
            <a:r>
              <a:rPr lang="ru-RU" dirty="0"/>
              <a:t>НЕУДАЧНЫЕ ПРИМЕРЫ!!!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103FC-6EC9-42EC-A71A-9DEA211C8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12" y="480139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24E3D-067F-46CC-A3F2-6601BE05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4362"/>
            <a:ext cx="7886700" cy="1325563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b="1" dirty="0">
                <a:highlight>
                  <a:srgbClr val="FFFF00"/>
                </a:highlight>
              </a:rPr>
              <a:t>МЫ</a:t>
            </a:r>
            <a:r>
              <a:rPr lang="ru-RU" dirty="0"/>
              <a:t> – это я и мой научный руководитель»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B1EA7-77E8-4DA1-AD12-5D5219D5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8175"/>
            <a:ext cx="7886700" cy="3601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Я </a:t>
            </a:r>
            <a:r>
              <a:rPr lang="ru-RU" i="1" dirty="0"/>
              <a:t>живу в городе Протвино. Когда я был в 7 классе, то во время поездки в г. Серпухов обратил внимание, что по улицам ходят ребята в военной форме. Мне стало интересно, откуда они, и </a:t>
            </a:r>
            <a:r>
              <a:rPr lang="ru-RU" b="1" i="1" dirty="0">
                <a:solidFill>
                  <a:srgbClr val="FF0000"/>
                </a:solidFill>
                <a:highlight>
                  <a:srgbClr val="FFFF00"/>
                </a:highlight>
              </a:rPr>
              <a:t>я</a:t>
            </a:r>
            <a:r>
              <a:rPr lang="ru-RU" i="1" dirty="0"/>
              <a:t> попытался узнать, обратившись к ним. </a:t>
            </a:r>
          </a:p>
          <a:p>
            <a:pPr marL="0" indent="0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i="1" dirty="0"/>
              <a:t>Актуальность исследования, выбранного </a:t>
            </a:r>
            <a:r>
              <a:rPr lang="ru-RU" i="1" dirty="0">
                <a:solidFill>
                  <a:srgbClr val="FF0000"/>
                </a:solidFill>
              </a:rPr>
              <a:t>мною</a:t>
            </a:r>
            <a:r>
              <a:rPr lang="ru-RU" i="1" dirty="0"/>
              <a:t>, состоит в следующем: не все педагоги знают, что учебный процесс, обогащенный элементами театральной педагогики, является будущим современной школы.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7BE082-A690-40B9-B311-800891F84A1B}"/>
              </a:ext>
            </a:extLst>
          </p:cNvPr>
          <p:cNvSpPr txBox="1">
            <a:spLocks/>
          </p:cNvSpPr>
          <p:nvPr/>
        </p:nvSpPr>
        <p:spPr>
          <a:xfrm>
            <a:off x="540905" y="52373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Стиль речи научный, но простой и понятный!</a:t>
            </a:r>
          </a:p>
        </p:txBody>
      </p:sp>
    </p:spTree>
    <p:extLst>
      <p:ext uri="{BB962C8B-B14F-4D97-AF65-F5344CB8AC3E}">
        <p14:creationId xmlns:p14="http://schemas.microsoft.com/office/powerpoint/2010/main" val="76766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EC53D-A9FD-4106-9A1E-32F0702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1503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 исследования.</a:t>
            </a:r>
            <a:br>
              <a:rPr lang="ru-RU" dirty="0"/>
            </a:br>
            <a:r>
              <a:rPr lang="ru-RU" dirty="0"/>
              <a:t>Кто их ставит? </a:t>
            </a:r>
            <a:br>
              <a:rPr lang="ru-RU" dirty="0"/>
            </a:br>
            <a:r>
              <a:rPr lang="ru-RU" dirty="0"/>
              <a:t>Сколько их должно быть?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980F1-8C22-415D-9EBB-9139FAB0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41" y="2897043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«Мой научный руководитель поставил передо мной задачу изучить литературу по теме….»</a:t>
            </a:r>
          </a:p>
          <a:p>
            <a:pPr algn="just"/>
            <a:endParaRPr lang="ru-RU" i="1" dirty="0"/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F269E67-E411-4364-90D7-3CB359E3C3A7}"/>
              </a:ext>
            </a:extLst>
          </p:cNvPr>
          <p:cNvSpPr txBox="1">
            <a:spLocks/>
          </p:cNvSpPr>
          <p:nvPr/>
        </p:nvSpPr>
        <p:spPr>
          <a:xfrm>
            <a:off x="757959" y="44099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Задачи ставит ребенок! </a:t>
            </a:r>
            <a:br>
              <a:rPr lang="ru-RU" dirty="0"/>
            </a:br>
            <a:r>
              <a:rPr lang="ru-RU" dirty="0"/>
              <a:t>Их должно быть 3-5, каждая из них предполагает действие.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F5FBF-9D41-4E48-9C33-B3B286DDA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12" y="258467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441B7-0642-48AE-89AC-AE3DD242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727" y="-169670"/>
            <a:ext cx="6419273" cy="1325563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dirty="0"/>
              <a:t>Методы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D3891-6218-4D7C-935C-E28B5D03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8" y="147335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«В данном исследовании применялись методики: методика воспитания детей….»</a:t>
            </a:r>
          </a:p>
          <a:p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A21A5-B1AF-4115-9737-5158F1EF8F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19922"/>
            <a:ext cx="1572904" cy="135342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54F7D75-76FE-4C80-9D49-E0C5842D2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52549"/>
              </p:ext>
            </p:extLst>
          </p:nvPr>
        </p:nvGraphicFramePr>
        <p:xfrm>
          <a:off x="286326" y="2386276"/>
          <a:ext cx="8571348" cy="405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116">
                  <a:extLst>
                    <a:ext uri="{9D8B030D-6E8A-4147-A177-3AD203B41FA5}">
                      <a16:colId xmlns:a16="http://schemas.microsoft.com/office/drawing/2014/main" val="1126060170"/>
                    </a:ext>
                  </a:extLst>
                </a:gridCol>
                <a:gridCol w="2857116">
                  <a:extLst>
                    <a:ext uri="{9D8B030D-6E8A-4147-A177-3AD203B41FA5}">
                      <a16:colId xmlns:a16="http://schemas.microsoft.com/office/drawing/2014/main" val="2137913260"/>
                    </a:ext>
                  </a:extLst>
                </a:gridCol>
                <a:gridCol w="2857116">
                  <a:extLst>
                    <a:ext uri="{9D8B030D-6E8A-4147-A177-3AD203B41FA5}">
                      <a16:colId xmlns:a16="http://schemas.microsoft.com/office/drawing/2014/main" val="2106128430"/>
                    </a:ext>
                  </a:extLst>
                </a:gridCol>
              </a:tblGrid>
              <a:tr h="94695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Методы эмпирического уровня: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Методы экспериментально-теоретического уровня: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теоретического уровня: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58284"/>
                  </a:ext>
                </a:extLst>
              </a:tr>
              <a:tr h="9469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наблюдение;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интервью;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анкетирование;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опрос;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собеседование;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тестирование;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фотографирование;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счет;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измерение;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/>
                        <a:t>сравнение.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эксперимент;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лабораторный опыт;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моделирование;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исторический;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логический;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синтез;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индукция;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дедукция.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и обобщение;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абстрагирование;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идеализация;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формализация;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и синтез;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индукция и дедукция;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аксиоматика.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4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8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5CD83-D996-48F5-B9A7-47AE7A91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886" y="198871"/>
            <a:ext cx="7886700" cy="1325563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BB5BE-A63A-427E-A0EC-5E8E578B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38" y="2059571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«Уроки театра в школе удачно вписываются в систему образования и воспитания школьников, способствуя развитию и формированию их личности»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F467B9-DAC4-49E1-BD93-4859D6F08414}"/>
              </a:ext>
            </a:extLst>
          </p:cNvPr>
          <p:cNvSpPr txBox="1">
            <a:spLocks/>
          </p:cNvSpPr>
          <p:nvPr/>
        </p:nvSpPr>
        <p:spPr>
          <a:xfrm>
            <a:off x="628650" y="41335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Выводы обязательны по всем поставленным задачам и гипотезе.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80E43-8186-44FB-BA49-0CE5D27238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31073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D109B-5971-4DD4-BFF9-01BBFA9E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95" y="1232297"/>
            <a:ext cx="7886700" cy="994172"/>
          </a:xfrm>
        </p:spPr>
        <p:txBody>
          <a:bodyPr>
            <a:noAutofit/>
          </a:bodyPr>
          <a:lstStyle/>
          <a:p>
            <a:r>
              <a:rPr lang="ru-RU" sz="1800" b="1" i="1" dirty="0"/>
              <a:t>Приказ Рособрнадзора N 590, </a:t>
            </a:r>
            <a:r>
              <a:rPr lang="ru-RU" sz="1800" b="1" i="1" dirty="0" err="1"/>
              <a:t>Минпросвещения</a:t>
            </a:r>
            <a:r>
              <a:rPr lang="ru-RU" sz="1800" b="1" i="1" dirty="0"/>
              <a:t> России N 219 от 06.05.2019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обучающихся«</a:t>
            </a:r>
            <a:br>
              <a:rPr lang="ru-RU" sz="1800" b="1" i="1" dirty="0"/>
            </a:br>
            <a:r>
              <a:rPr lang="ru-RU" sz="2100" b="1" i="1" u="sng" dirty="0"/>
              <a:t>6 (высший) уровень естественнонаучной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29E08-572E-488F-A5FE-956B91A44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5069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>
                <a:highlight>
                  <a:srgbClr val="FFFF00"/>
                </a:highlight>
              </a:rPr>
              <a:t>Учащиеся могут использовать предметные, процедурные и эпистемологические знания для последовательного предоставления объяснений, оценки и проведения научного исследования и интерпретации данных в различных сложных жизненных ситуациях, </a:t>
            </a:r>
            <a:r>
              <a:rPr lang="ru-RU" sz="1500" dirty="0"/>
              <a:t>требующих высокого уровня когнитивной деятельности. Они могут делать соответствующие выводы из комплексно представленной информации в различных источниках данных и предоставить объяснения многоступенчатых причинно-следственных связей. Они могут последовательно различать научные и ненаучные вопросы, объяснять цели исследования и контролировать соответствующие переменные в научном исследовании или в любом собственном эксперименте. Они могут преобразовывать представления, интерпретировать сложные данные и демонстрировать способность делать соответствующие суждения о надежности и точности любых научных утверждений. Учащиеся 6 уровня постоянно демонстрируют передовое научное мышление и рассуждения, требующие использования моделей и абстрактных идей, и используют такие рассуждения в незнакомых и сложных ситуациях. Они могут приводить аргументы для критики и оценки объяснений, моделей, интерпретации данных и предлагаемых экспериментов в различных личных, местных и глобальных контекстах.</a:t>
            </a:r>
          </a:p>
        </p:txBody>
      </p:sp>
    </p:spTree>
    <p:extLst>
      <p:ext uri="{BB962C8B-B14F-4D97-AF65-F5344CB8AC3E}">
        <p14:creationId xmlns:p14="http://schemas.microsoft.com/office/powerpoint/2010/main" val="2701220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E00AA2-D17D-4124-8A85-91FAAF59A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" y="93296"/>
            <a:ext cx="1104535" cy="9504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E7E10-14DC-49D5-8168-17F7A6E2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673" y="171162"/>
            <a:ext cx="4109604" cy="565293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Критерии оценок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1D138-43FE-4E53-B8FA-3A63F8C9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2036"/>
            <a:ext cx="8099714" cy="586480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Целевые установки (понимание, осознание и принятие цели) (3 балла).</a:t>
            </a:r>
          </a:p>
          <a:p>
            <a:r>
              <a:rPr lang="ru-RU" dirty="0"/>
              <a:t>Методологический аппарат (понимание объекта и предмета исследования, выдвижение гипотезы) (5 баллов).</a:t>
            </a:r>
          </a:p>
          <a:p>
            <a:r>
              <a:rPr lang="ru-RU" dirty="0"/>
              <a:t>Содержание (соответствие деятельности поставленным  задачам) (5 баллов).</a:t>
            </a:r>
          </a:p>
          <a:p>
            <a:r>
              <a:rPr lang="ru-RU" dirty="0"/>
              <a:t>Работа с книгой и реальными источниками (архивные документы, газеты, фотографии), (5 баллов).</a:t>
            </a:r>
          </a:p>
          <a:p>
            <a:r>
              <a:rPr lang="ru-RU" dirty="0"/>
              <a:t>Работа с интернет-источниками (5 баллов).</a:t>
            </a:r>
          </a:p>
          <a:p>
            <a:r>
              <a:rPr lang="ru-RU" dirty="0"/>
              <a:t>Культура оформления (на сайте конференции, презентация, текст) (5 баллов).</a:t>
            </a:r>
          </a:p>
          <a:p>
            <a:r>
              <a:rPr lang="ru-RU" dirty="0"/>
              <a:t>Отклик и интерес  читателей (5 баллов).</a:t>
            </a:r>
          </a:p>
          <a:p>
            <a:r>
              <a:rPr lang="ru-RU" dirty="0"/>
              <a:t>Культура ответов на вопросы (5 баллов).</a:t>
            </a:r>
          </a:p>
          <a:p>
            <a:r>
              <a:rPr lang="ru-RU" dirty="0"/>
              <a:t>Креативность и  уникальность (2 балла).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65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37ABBF-4721-446D-BCB6-8C101606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         Участие в конференциях – это опыт , шаг к достижению образовательных стандартов и, при условии соблюдения всех методологических требований, – шаг к победам и научным открытиям.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C23220-9C78-4B7D-9D3B-FEE355AD7B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67703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7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BA21B-B11B-444D-9E0B-7B4607BD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836" y="365126"/>
            <a:ext cx="4340514" cy="1325563"/>
          </a:xfrm>
        </p:spPr>
        <p:txBody>
          <a:bodyPr/>
          <a:lstStyle/>
          <a:p>
            <a:r>
              <a:rPr lang="ru-RU" dirty="0"/>
              <a:t>Информация для учителей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E0F34-E411-489D-AD4A-1D02E1A6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Курс повышения квалификации:	</a:t>
            </a:r>
          </a:p>
          <a:p>
            <a:pPr marL="0" indent="0">
              <a:buNone/>
            </a:pPr>
            <a:r>
              <a:rPr lang="ru-RU" dirty="0"/>
              <a:t>«Методология исследовательской деятельности учащихся общеобразовательных организаций и студентов СПО», 72 часа, дистанционно, </a:t>
            </a:r>
            <a:r>
              <a:rPr lang="ru-RU" dirty="0" err="1"/>
              <a:t>внебюджет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Записаться </a:t>
            </a:r>
            <a:r>
              <a:rPr lang="en-US" dirty="0">
                <a:hlinkClick r:id="rId2"/>
              </a:rPr>
              <a:t>https://forms.gle/ZBdzE9PxVhHeGmUX6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47B590-C4E5-4A42-AE5B-51766BB3A3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85" y="337260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5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9004-7A09-4B0F-8888-8BD22241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98A42-3887-44EF-A111-0BCD133F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Тест в чате по ссылке </a:t>
            </a:r>
            <a:r>
              <a:rPr lang="en-US" dirty="0">
                <a:hlinkClick r:id="rId2"/>
              </a:rPr>
              <a:t>https://forms.gle/DpkpMybVGEBwmm9t7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B813F-3EE2-408A-A5E2-EE61AC4109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459" y="302924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3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42BD0-7454-4305-8F43-3950C4FA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rgbClr val="FFFFFF"/>
                </a:solidFill>
              </a:rPr>
              <a:t>До встречи на конференции!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FFB84397-421A-45B0-8D38-5AEF6DADE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i="1"/>
              <a:t>Гирба Елена Юрьевна, к.п.н., </a:t>
            </a:r>
          </a:p>
          <a:p>
            <a:pPr marL="0" indent="0">
              <a:buNone/>
            </a:pPr>
            <a:r>
              <a:rPr lang="ru-RU" sz="2100" i="1"/>
              <a:t>заместитель директора по НМР </a:t>
            </a:r>
          </a:p>
          <a:p>
            <a:pPr marL="0" indent="0">
              <a:buNone/>
            </a:pPr>
            <a:r>
              <a:rPr lang="ru-RU" sz="2100" i="1"/>
              <a:t>МОУ ДПО УМЦ</a:t>
            </a:r>
          </a:p>
          <a:p>
            <a:pPr marL="0" indent="0">
              <a:buNone/>
            </a:pPr>
            <a:r>
              <a:rPr lang="ru-RU" sz="2100" i="1"/>
              <a:t>г.о. Серпухов</a:t>
            </a:r>
          </a:p>
          <a:p>
            <a:pPr marL="0" indent="0">
              <a:buNone/>
            </a:pPr>
            <a:r>
              <a:rPr lang="en-US" sz="2100" i="1">
                <a:hlinkClick r:id="rId2"/>
              </a:rPr>
              <a:t>eugirba@mail.ru</a:t>
            </a:r>
            <a:r>
              <a:rPr lang="en-US" sz="2100" i="1"/>
              <a:t> </a:t>
            </a:r>
            <a:endParaRPr lang="ru-RU" sz="2100" i="1"/>
          </a:p>
          <a:p>
            <a:pPr marL="0" indent="0">
              <a:buNone/>
            </a:pPr>
            <a:endParaRPr lang="ru-RU" sz="2100" i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6E319-6E3A-4F6F-9389-E787E1615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561982" y="3269673"/>
            <a:ext cx="2050572" cy="20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B16AA-9530-4D91-9048-24747360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418" y="365126"/>
            <a:ext cx="69549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 результатам ВПР математика 5 класс. Проблемы!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CF5975B-CCEC-46CA-8CE2-337213DB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Умение изображать геометрические фигуры. Выполнять построение геометрических фигур с заданными измерениями (отрезок, квадрат, прямоугольник) с помощью линейки, угольника.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Развитие умений моделировать реальные ситуации на языке геометрии, исследовать построенную модель с использованием геометрических понятий и теорем, аппарата алгебры. 	Использовать свойства геометрических фигур для решения задач практического содержания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32D28-562C-48CC-9233-0AF861F2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3" y="203488"/>
            <a:ext cx="15716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6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475A8-CCEB-4448-9A1B-8A17E826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436" y="87601"/>
            <a:ext cx="5254914" cy="1325563"/>
          </a:xfrm>
        </p:spPr>
        <p:txBody>
          <a:bodyPr/>
          <a:lstStyle/>
          <a:p>
            <a:r>
              <a:rPr lang="ru-RU" dirty="0"/>
              <a:t>Математика 6 класс. Проблемы!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D5F2E-DF98-42F4-B4CF-8DA717F9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164"/>
            <a:ext cx="7886700" cy="47637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Умение пользоваться оценкой и прикидкой при практических расчетах. Оценивать размеры реальных объектов окружающего мира</a:t>
            </a:r>
          </a:p>
          <a:p>
            <a:r>
              <a:rPr lang="ru-RU" dirty="0"/>
              <a:t>Умение работать с таблицами, схемами, графиками диаграммами. Читать несложные готовые таблицы.</a:t>
            </a:r>
          </a:p>
          <a:p>
            <a:r>
              <a:rPr lang="ru-RU" dirty="0"/>
              <a:t>Умение анализировать, извлекать необходимую информацию. Решать несложные логические задачи, находить пересечение, объединение, подмножество в простейших ситуациях</a:t>
            </a:r>
          </a:p>
          <a:p>
            <a:r>
              <a:rPr lang="ru-RU" dirty="0"/>
              <a:t>Развитие представлений о числе и числовых системах от натуральных до действительных чисел. Сравнивать рациональные числа, знать геометрическую интерпретацию целых, рациональных чисел.</a:t>
            </a:r>
          </a:p>
          <a:p>
            <a:r>
              <a:rPr lang="ru-RU" dirty="0"/>
              <a:t>Овладение основами логического и алгоритмического мышления Собирать, представлять, интерпретировать информацию.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D3BC6-8C85-4C13-A32E-BBD38D0845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39" y="59735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8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5B564-506D-4556-B55C-E8A84A94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782" y="233363"/>
            <a:ext cx="4811568" cy="44767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Окружающий мир 5 класс. Проблемы!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C726A-6DAD-4EBD-805D-1F410C24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200"/>
            <a:ext cx="7886700" cy="5495926"/>
          </a:xfrm>
        </p:spPr>
        <p:txBody>
          <a:bodyPr>
            <a:normAutofit fontScale="47500" lnSpcReduction="20000"/>
          </a:bodyPr>
          <a:lstStyle/>
          <a:p>
            <a:r>
              <a:rPr lang="ru-RU" sz="4900" dirty="0"/>
              <a:t>Овладение начальными сведениями о сущности и особенностях объектов, процессов и явлений действительности (природных, социальных, культурных, технических и др.).</a:t>
            </a:r>
          </a:p>
          <a:p>
            <a:r>
              <a:rPr lang="ru-RU" sz="4900" dirty="0"/>
              <a:t>Освоение доступных способов изучения природы (наблюдение, измерение, опыт); овладение логическими действиями сравнения, анализа, синтеза, установления аналогий и причинно-следственных связей, построения рассуждений; осознанно строить речевое высказывание в соответствии с задачами коммуникации. </a:t>
            </a:r>
          </a:p>
          <a:p>
            <a:r>
              <a:rPr lang="ru-RU" sz="4900" dirty="0"/>
              <a:t> Овладение начальными сведениями о сущности и особенностях объектов, процессов и явлений действительности (социальных); осознанно строить речевое высказывание в соответствии с задачами коммуникации. Оценивать характер взаимоотношений людей в различных социальных группах.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6A2D39-4A61-4191-BA47-1A90EB5DC9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9158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2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8B080-81D6-4E51-88F5-8162AF09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108" y="365126"/>
            <a:ext cx="5033241" cy="1325563"/>
          </a:xfrm>
        </p:spPr>
        <p:txBody>
          <a:bodyPr/>
          <a:lstStyle/>
          <a:p>
            <a:r>
              <a:rPr lang="ru-RU" dirty="0"/>
              <a:t>Русский язык </a:t>
            </a:r>
            <a:br>
              <a:rPr lang="en-US" dirty="0"/>
            </a:br>
            <a:r>
              <a:rPr lang="ru-RU" dirty="0"/>
              <a:t>5 класс. Проблемы!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1CC75-FC2E-400C-B1EF-E79A8A15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Проводить морфемный анализ слова; проводить морфологический анализ слова; проводить синтаксический анализ  предложения.</a:t>
            </a:r>
          </a:p>
          <a:p>
            <a:r>
              <a:rPr lang="ru-RU" dirty="0"/>
              <a:t>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различных видов анализа слова (фонетического, морфемного, словообразовательного, лексического, морфологического), синтаксического анализа словосочетания и предложения. Проводить фонетический анализ слова; проводить морфемный анализ слов; проводить морфологический анализ слова; проводить синтаксический анализ словосочетания и предложения.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47DB9-9DF2-47D7-A34E-B7C86AEDA6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03" y="175339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1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57787-2011-4505-9390-8404B924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72" y="208109"/>
            <a:ext cx="4331277" cy="540036"/>
          </a:xfrm>
        </p:spPr>
        <p:txBody>
          <a:bodyPr>
            <a:normAutofit fontScale="90000"/>
          </a:bodyPr>
          <a:lstStyle/>
          <a:p>
            <a:r>
              <a:rPr lang="ru-RU" dirty="0"/>
              <a:t>Биология 6 класс. Проблемы!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F43F4-D8ED-4BFB-99C4-4685CF8D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56" y="1424859"/>
            <a:ext cx="8368145" cy="5511945"/>
          </a:xfrm>
        </p:spPr>
        <p:txBody>
          <a:bodyPr>
            <a:noAutofit/>
          </a:bodyPr>
          <a:lstStyle/>
          <a:p>
            <a:pPr algn="just"/>
            <a:r>
              <a:rPr lang="ru-RU" sz="1900" dirty="0"/>
              <a:t>Принципы классификации. Умения определять понятия, создавать обобщения, устанавливать аналогии, классифицировать, самостоятельно выбирать основания и критерии для классификации.</a:t>
            </a:r>
          </a:p>
          <a:p>
            <a:pPr algn="just"/>
            <a:r>
              <a:rPr lang="ru-RU" sz="1900" dirty="0"/>
              <a:t>Биология как наука. Методы изучения живых организмов. Приобретение опыта использования методов биологической науки и проведения несложных биологических экспериментов для изучения живых организмов и человека, проведения экологического мониторинга в окружающей среде.</a:t>
            </a:r>
          </a:p>
          <a:p>
            <a:pPr algn="just"/>
            <a:r>
              <a:rPr lang="ru-RU" sz="1900" dirty="0"/>
              <a:t>Условия обитания растений. Среды обитания растений. Среды обитания животных. Сезонные явления в жизни животных. 	Умение создавать, применять и преобразовывать знаки и символы, модели и схемы для решения учебных и познавательных задач.</a:t>
            </a:r>
          </a:p>
          <a:p>
            <a:pPr algn="just"/>
            <a:r>
              <a:rPr lang="ru-RU" sz="1900" dirty="0"/>
              <a:t>Царство Растения Органы цветкового растения. 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B4AACD-8EBE-47B3-A574-322D233350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4" y="71430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B76A7-380E-40A0-9F35-21C53189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64" y="787545"/>
            <a:ext cx="5014768" cy="447674"/>
          </a:xfrm>
        </p:spPr>
        <p:txBody>
          <a:bodyPr>
            <a:normAutofit fontScale="90000"/>
          </a:bodyPr>
          <a:lstStyle/>
          <a:p>
            <a:r>
              <a:rPr lang="ru-RU"/>
              <a:t>История 6 класс. Проблемы!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E4DE1-0704-49A2-980B-AF599AD4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23" y="2087418"/>
            <a:ext cx="7886700" cy="5521181"/>
          </a:xfrm>
        </p:spPr>
        <p:txBody>
          <a:bodyPr>
            <a:normAutofit/>
          </a:bodyPr>
          <a:lstStyle/>
          <a:p>
            <a:r>
              <a:rPr lang="ru-RU" dirty="0"/>
              <a:t>Умение создавать, применять и преобразовывать знаки и символы, модели и схемы для решения учебных и познавательных задач. Умение использовать историческую карту как источник информации.</a:t>
            </a:r>
          </a:p>
          <a:p>
            <a:r>
              <a:rPr lang="ru-RU" dirty="0"/>
              <a:t>Умение описывать условия существования, основные занятия, образ жизни людей в древности.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BA445C-AA5A-48CD-ACA4-5D8986A0C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7" y="212285"/>
            <a:ext cx="157290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9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1558</Words>
  <Application>Microsoft Office PowerPoint</Application>
  <PresentationFormat>Экран (4:3)</PresentationFormat>
  <Paragraphs>165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Century Gothic</vt:lpstr>
      <vt:lpstr>Wingdings</vt:lpstr>
      <vt:lpstr>Тема Office</vt:lpstr>
      <vt:lpstr>конференция учащихся «Будущее за нами!» 1-6 классов  онлайн</vt:lpstr>
      <vt:lpstr>Стандарт устанавливает требования к результатам освоения обучающимися основной образовательной программы основного общего образования:  личностным,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  метапредметным,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  предметным, включающим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</vt:lpstr>
      <vt:lpstr>Приказ Рособрнадзора N 590, Минпросвещения России N 219 от 06.05.2019 "Об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обучающихся« 6 (высший) уровень естественнонаучной грамотности</vt:lpstr>
      <vt:lpstr>По результатам ВПР математика 5 класс. Проблемы!</vt:lpstr>
      <vt:lpstr>Математика 6 класс. Проблемы!</vt:lpstr>
      <vt:lpstr>Окружающий мир 5 класс. Проблемы!</vt:lpstr>
      <vt:lpstr>Русский язык  5 класс. Проблемы!</vt:lpstr>
      <vt:lpstr>Биология 6 класс. Проблемы!</vt:lpstr>
      <vt:lpstr>История 6 класс. Проблемы!</vt:lpstr>
      <vt:lpstr>Проблемы общие для всех!</vt:lpstr>
      <vt:lpstr>3 КИТА</vt:lpstr>
      <vt:lpstr>Презентация PowerPoint</vt:lpstr>
      <vt:lpstr>Презентация PowerPoint</vt:lpstr>
      <vt:lpstr>По итогам прошлых лет</vt:lpstr>
      <vt:lpstr>http://uch.serpumc.msk.ru/moodle/ </vt:lpstr>
      <vt:lpstr>Создайте учетную запись!</vt:lpstr>
      <vt:lpstr>Презентация PowerPoint</vt:lpstr>
      <vt:lpstr>Презентация PowerPoint</vt:lpstr>
      <vt:lpstr>Выбор форума</vt:lpstr>
      <vt:lpstr>Презентация PowerPoint</vt:lpstr>
      <vt:lpstr>Презентация PowerPoint</vt:lpstr>
      <vt:lpstr>Презентация PowerPoint</vt:lpstr>
      <vt:lpstr>Работа с текстом</vt:lpstr>
      <vt:lpstr>Презентация</vt:lpstr>
      <vt:lpstr>ОБРАТИТЕ ВНИМАНИЕ НА НЕУДАЧНЫЕ ПРИМЕРЫ!!!</vt:lpstr>
      <vt:lpstr>«МЫ – это я и мой научный руководитель»</vt:lpstr>
      <vt:lpstr>Задачи исследования. Кто их ставит?  Сколько их должно быть?</vt:lpstr>
      <vt:lpstr> Методы исследования</vt:lpstr>
      <vt:lpstr>Выводы</vt:lpstr>
      <vt:lpstr>Критерии оценок</vt:lpstr>
      <vt:lpstr>Презентация PowerPoint</vt:lpstr>
      <vt:lpstr>Информация для учителей</vt:lpstr>
      <vt:lpstr>Презентация PowerPoint</vt:lpstr>
      <vt:lpstr>До встречи на конференции!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учащихся «Будущее за нами!» 1-6 классов  онлайн</dc:title>
  <dc:creator>eugirba</dc:creator>
  <cp:lastModifiedBy> </cp:lastModifiedBy>
  <cp:revision>14</cp:revision>
  <dcterms:created xsi:type="dcterms:W3CDTF">2020-11-30T11:39:51Z</dcterms:created>
  <dcterms:modified xsi:type="dcterms:W3CDTF">2020-12-10T17:18:06Z</dcterms:modified>
</cp:coreProperties>
</file>